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9" r:id="rId6"/>
    <p:sldId id="305" r:id="rId7"/>
    <p:sldId id="290" r:id="rId8"/>
    <p:sldId id="306" r:id="rId9"/>
    <p:sldId id="307" r:id="rId10"/>
    <p:sldId id="260" r:id="rId11"/>
    <p:sldId id="308" r:id="rId12"/>
    <p:sldId id="264" r:id="rId13"/>
    <p:sldId id="261" r:id="rId14"/>
    <p:sldId id="293" r:id="rId15"/>
    <p:sldId id="298" r:id="rId16"/>
    <p:sldId id="299" r:id="rId17"/>
    <p:sldId id="309" r:id="rId18"/>
    <p:sldId id="292" r:id="rId19"/>
    <p:sldId id="301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d/coding-komputer-pengguna-komputer-1294361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team-doctor-nurse-discussing-patient-diagnosis-412990321" TargetMode="External"/><Relationship Id="rId7" Type="http://schemas.openxmlformats.org/officeDocument/2006/relationships/hyperlink" Target="https://pixabay.com/id/coding-komputer-pengguna-komputer-1294361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Concepts for Healthcare Information Sharing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Context and Viewpoints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9.png">
            <a:extLst>
              <a:ext uri="{FF2B5EF4-FFF2-40B4-BE49-F238E27FC236}">
                <a16:creationId xmlns:a16="http://schemas.microsoft.com/office/drawing/2014/main" id="{DFD6A59D-F702-4553-93A2-CBC0C9B58F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209948" y="2091080"/>
            <a:ext cx="4982052" cy="4423145"/>
          </a:xfrm>
          <a:prstGeom prst="rect">
            <a:avLst/>
          </a:prstGeom>
          <a:ln/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D23BE2B6-417D-421D-BB14-B75DC2FBCF3F}"/>
              </a:ext>
            </a:extLst>
          </p:cNvPr>
          <p:cNvSpPr/>
          <p:nvPr/>
        </p:nvSpPr>
        <p:spPr>
          <a:xfrm>
            <a:off x="3774576" y="4322696"/>
            <a:ext cx="3533914" cy="756783"/>
          </a:xfrm>
          <a:prstGeom prst="rightArrow">
            <a:avLst/>
          </a:prstGeom>
          <a:solidFill>
            <a:schemeClr val="accent4">
              <a:lumMod val="75000"/>
              <a:alpha val="56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DCDA15-68A3-48D4-B38B-67DCF0E8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6783"/>
          </a:xfrm>
        </p:spPr>
        <p:txBody>
          <a:bodyPr/>
          <a:lstStyle/>
          <a:p>
            <a:r>
              <a:rPr lang="en-US" dirty="0"/>
              <a:t>Connecting to real systems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A51F16-FE37-41AD-8479-F495D765C13E}"/>
              </a:ext>
            </a:extLst>
          </p:cNvPr>
          <p:cNvGrpSpPr/>
          <p:nvPr/>
        </p:nvGrpSpPr>
        <p:grpSpPr>
          <a:xfrm>
            <a:off x="888349" y="3503382"/>
            <a:ext cx="4699591" cy="4423145"/>
            <a:chOff x="1275906" y="2169041"/>
            <a:chExt cx="4699591" cy="4423145"/>
          </a:xfrm>
          <a:scene3d>
            <a:camera prst="isometricOffAxis2Top"/>
            <a:lightRig rig="threePt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1F2E30-C58D-4DF7-AE39-7A416F05FBDF}"/>
                </a:ext>
              </a:extLst>
            </p:cNvPr>
            <p:cNvSpPr/>
            <p:nvPr/>
          </p:nvSpPr>
          <p:spPr>
            <a:xfrm>
              <a:off x="1275906" y="2169041"/>
              <a:ext cx="4699591" cy="44231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p3d extrusionH="95250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7200" i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Concepts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22E1445-8D71-496C-B282-222AF32BB1D8}"/>
                </a:ext>
              </a:extLst>
            </p:cNvPr>
            <p:cNvSpPr/>
            <p:nvPr/>
          </p:nvSpPr>
          <p:spPr>
            <a:xfrm>
              <a:off x="1360967" y="2254102"/>
              <a:ext cx="4486940" cy="421049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7EC3B5-E13B-4AFE-8CE1-0739EA82C1C8}"/>
              </a:ext>
            </a:extLst>
          </p:cNvPr>
          <p:cNvGrpSpPr/>
          <p:nvPr/>
        </p:nvGrpSpPr>
        <p:grpSpPr>
          <a:xfrm rot="20596351">
            <a:off x="1939150" y="3669951"/>
            <a:ext cx="1297174" cy="1988407"/>
            <a:chOff x="2634376" y="6012871"/>
            <a:chExt cx="1297174" cy="198840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A6232E-EA13-421C-AD0B-089B9D357742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553A1ECC-94A0-47DF-876C-30EEC39601D3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3432BC-0620-436F-AD90-D796050A1EF8}"/>
              </a:ext>
            </a:extLst>
          </p:cNvPr>
          <p:cNvGrpSpPr/>
          <p:nvPr/>
        </p:nvGrpSpPr>
        <p:grpSpPr>
          <a:xfrm>
            <a:off x="2589557" y="3872286"/>
            <a:ext cx="1297174" cy="1988407"/>
            <a:chOff x="2634376" y="6012871"/>
            <a:chExt cx="1297174" cy="1988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ADDE3E-9623-4046-B4BF-1DAFC9B9F84D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D1D2AAF-3F79-4305-8C85-CDE3D9B6CD8B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597B2B-83A5-4E79-A96A-077BAB59F395}"/>
              </a:ext>
            </a:extLst>
          </p:cNvPr>
          <p:cNvGrpSpPr/>
          <p:nvPr/>
        </p:nvGrpSpPr>
        <p:grpSpPr>
          <a:xfrm rot="1678030">
            <a:off x="3084463" y="4064670"/>
            <a:ext cx="1297174" cy="1988407"/>
            <a:chOff x="2634376" y="6012871"/>
            <a:chExt cx="1297174" cy="198840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FE0301-1B0D-421F-A93F-F57A852415F0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106D6EFF-8E35-4882-92F6-D543BD2C1D02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E139751-F48A-45C3-B833-1F2A496DA676}"/>
              </a:ext>
            </a:extLst>
          </p:cNvPr>
          <p:cNvSpPr/>
          <p:nvPr/>
        </p:nvSpPr>
        <p:spPr>
          <a:xfrm>
            <a:off x="1606915" y="2852305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Clinical</a:t>
            </a:r>
          </a:p>
          <a:p>
            <a:pPr algn="ctr"/>
            <a:r>
              <a:rPr lang="en-US" sz="1400" dirty="0"/>
              <a:t>Viewpoint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CE66EC-B7D3-420A-80D1-99DDE2F46E87}"/>
              </a:ext>
            </a:extLst>
          </p:cNvPr>
          <p:cNvSpPr/>
          <p:nvPr/>
        </p:nvSpPr>
        <p:spPr>
          <a:xfrm>
            <a:off x="2513498" y="3252549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Guideline</a:t>
            </a:r>
          </a:p>
          <a:p>
            <a:pPr algn="ctr"/>
            <a:r>
              <a:rPr lang="en-US" sz="1400" dirty="0"/>
              <a:t>Viewpoint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433413-BC2B-4E9C-A239-37FCC6244080}"/>
              </a:ext>
            </a:extLst>
          </p:cNvPr>
          <p:cNvSpPr/>
          <p:nvPr/>
        </p:nvSpPr>
        <p:spPr>
          <a:xfrm>
            <a:off x="3533634" y="3621530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HIT Viewpoint</a:t>
            </a:r>
          </a:p>
        </p:txBody>
      </p:sp>
      <p:pic>
        <p:nvPicPr>
          <p:cNvPr id="23" name="Picture 22" descr="Doctor writing">
            <a:extLst>
              <a:ext uri="{FF2B5EF4-FFF2-40B4-BE49-F238E27FC236}">
                <a16:creationId xmlns:a16="http://schemas.microsoft.com/office/drawing/2014/main" id="{433B3DB2-E8BA-4DE3-BC6A-A8E81EC5F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8711" y="2855207"/>
            <a:ext cx="1097793" cy="30316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909EE5-3BC4-4F91-A54C-269CD826A82B}"/>
              </a:ext>
            </a:extLst>
          </p:cNvPr>
          <p:cNvSpPr/>
          <p:nvPr/>
        </p:nvSpPr>
        <p:spPr>
          <a:xfrm>
            <a:off x="1617371" y="4531398"/>
            <a:ext cx="25408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i="1" dirty="0">
                <a:ln/>
                <a:solidFill>
                  <a:schemeClr val="bg2">
                    <a:lumMod val="50000"/>
                  </a:schemeClr>
                </a:solidFill>
              </a:rPr>
              <a:t>Viewpoint</a:t>
            </a:r>
          </a:p>
          <a:p>
            <a:pPr algn="ctr"/>
            <a:r>
              <a:rPr lang="en-US" sz="3200" b="1" i="1" dirty="0">
                <a:ln/>
                <a:solidFill>
                  <a:schemeClr val="bg2">
                    <a:lumMod val="50000"/>
                  </a:schemeClr>
                </a:solidFill>
              </a:rPr>
              <a:t>Relationships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32AB365-1DCB-41EC-988B-91ACB1284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01291" y="4589300"/>
            <a:ext cx="1531167" cy="14563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C673F5-5F3A-4A09-B368-80B353BF2267}"/>
              </a:ext>
            </a:extLst>
          </p:cNvPr>
          <p:cNvSpPr txBox="1"/>
          <p:nvPr/>
        </p:nvSpPr>
        <p:spPr>
          <a:xfrm>
            <a:off x="2289993" y="1625796"/>
            <a:ext cx="489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combination of the viewpoint “data elements”, the concepts and relationships can help automate integration using the systems and standards we already use</a:t>
            </a:r>
          </a:p>
        </p:txBody>
      </p:sp>
    </p:spTree>
    <p:extLst>
      <p:ext uri="{BB962C8B-B14F-4D97-AF65-F5344CB8AC3E}">
        <p14:creationId xmlns:p14="http://schemas.microsoft.com/office/powerpoint/2010/main" val="291874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2E7E5-8815-4F62-ACE4-1AC8A6A2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E6D5-2B58-48F2-98DE-3DBC8E7F8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12264"/>
            <a:ext cx="11029615" cy="3634486"/>
          </a:xfrm>
        </p:spPr>
        <p:txBody>
          <a:bodyPr>
            <a:normAutofit/>
          </a:bodyPr>
          <a:lstStyle/>
          <a:p>
            <a:r>
              <a:rPr lang="en-US" dirty="0"/>
              <a:t>Define a </a:t>
            </a:r>
            <a:r>
              <a:rPr lang="en-US" b="1" dirty="0"/>
              <a:t>foundational semantic model </a:t>
            </a:r>
            <a:r>
              <a:rPr lang="en-US" dirty="0"/>
              <a:t>from which to derive viewpoints</a:t>
            </a:r>
          </a:p>
          <a:p>
            <a:r>
              <a:rPr lang="en-US" dirty="0"/>
              <a:t>Define a viewpoint model for each context, based on a </a:t>
            </a:r>
            <a:r>
              <a:rPr lang="en-US" b="1" dirty="0"/>
              <a:t>viewpoint metamodel</a:t>
            </a:r>
          </a:p>
          <a:p>
            <a:r>
              <a:rPr lang="en-US" dirty="0"/>
              <a:t>Create a viewpoint encompassing both </a:t>
            </a:r>
            <a:r>
              <a:rPr lang="en-US" b="1" dirty="0"/>
              <a:t>Ontic</a:t>
            </a:r>
            <a:r>
              <a:rPr lang="en-US" dirty="0"/>
              <a:t> (about the “real world”) and </a:t>
            </a:r>
            <a:r>
              <a:rPr lang="en-US" b="1" dirty="0"/>
              <a:t>Epistemic</a:t>
            </a:r>
            <a:r>
              <a:rPr lang="en-US" dirty="0"/>
              <a:t> (About what we know, share and record) within a context</a:t>
            </a:r>
          </a:p>
          <a:p>
            <a:pPr lvl="1"/>
            <a:r>
              <a:rPr lang="en-US" b="1" i="1" dirty="0"/>
              <a:t>Connect the record to what it is about</a:t>
            </a:r>
          </a:p>
          <a:p>
            <a:r>
              <a:rPr lang="en-US" b="1" dirty="0"/>
              <a:t>Leverage</a:t>
            </a:r>
            <a:r>
              <a:rPr lang="en-US" dirty="0"/>
              <a:t> detailed concepts in other vocabularies, code lists, and models</a:t>
            </a:r>
          </a:p>
          <a:p>
            <a:pPr lvl="1"/>
            <a:r>
              <a:rPr lang="en-US" dirty="0"/>
              <a:t>Provide a unifying framework without trying to model all of biology and healthcare</a:t>
            </a:r>
          </a:p>
        </p:txBody>
      </p:sp>
    </p:spTree>
    <p:extLst>
      <p:ext uri="{BB962C8B-B14F-4D97-AF65-F5344CB8AC3E}">
        <p14:creationId xmlns:p14="http://schemas.microsoft.com/office/powerpoint/2010/main" val="201166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B0126D-43C4-4224-A7D4-5912DD26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62" y="1717990"/>
            <a:ext cx="8673016" cy="41650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22BA52-8F8E-46A7-8C28-3DA0006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“Ontic” / “Epistemic” Partition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2679D18-8ABD-D516-DD68-FE36548CEB10}"/>
              </a:ext>
            </a:extLst>
          </p:cNvPr>
          <p:cNvSpPr/>
          <p:nvPr/>
        </p:nvSpPr>
        <p:spPr>
          <a:xfrm>
            <a:off x="1109709" y="2842001"/>
            <a:ext cx="1207363" cy="772357"/>
          </a:xfrm>
          <a:prstGeom prst="wedgeRoundRectCallout">
            <a:avLst>
              <a:gd name="adj1" fmla="val 53432"/>
              <a:gd name="adj2" fmla="val 121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Viewpoint specific 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3048890-4B3E-BB43-75A1-99F86541FEF7}"/>
              </a:ext>
            </a:extLst>
          </p:cNvPr>
          <p:cNvSpPr/>
          <p:nvPr/>
        </p:nvSpPr>
        <p:spPr>
          <a:xfrm>
            <a:off x="9353696" y="2905624"/>
            <a:ext cx="1207363" cy="772357"/>
          </a:xfrm>
          <a:prstGeom prst="wedgeRoundRectCallout">
            <a:avLst>
              <a:gd name="adj1" fmla="val -53186"/>
              <a:gd name="adj2" fmla="val 100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concepts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3164CF1-9556-164C-D93D-D1986A00E5A2}"/>
              </a:ext>
            </a:extLst>
          </p:cNvPr>
          <p:cNvSpPr/>
          <p:nvPr/>
        </p:nvSpPr>
        <p:spPr>
          <a:xfrm>
            <a:off x="7872605" y="1912805"/>
            <a:ext cx="1662013" cy="772357"/>
          </a:xfrm>
          <a:prstGeom prst="wedgeRoundRectCallout">
            <a:avLst>
              <a:gd name="adj1" fmla="val -53186"/>
              <a:gd name="adj2" fmla="val 100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to understand time</a:t>
            </a: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C8D4F5E3-3D1C-7247-66CD-A615CCF63772}"/>
              </a:ext>
            </a:extLst>
          </p:cNvPr>
          <p:cNvSpPr/>
          <p:nvPr/>
        </p:nvSpPr>
        <p:spPr>
          <a:xfrm>
            <a:off x="4865583" y="5733363"/>
            <a:ext cx="2450237" cy="3284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C4FB4D-B866-6E72-8A1B-04280A7D84D2}"/>
              </a:ext>
            </a:extLst>
          </p:cNvPr>
          <p:cNvSpPr/>
          <p:nvPr/>
        </p:nvSpPr>
        <p:spPr>
          <a:xfrm>
            <a:off x="5243743" y="6113650"/>
            <a:ext cx="1704513" cy="627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Viewpoint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3817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84C7-83F3-432E-9869-82F1B6D6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domain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21D65-0AE2-44CA-9030-214F5BAE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6" y="1609733"/>
            <a:ext cx="9238191" cy="5359733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704853AF-5747-4B8E-81A0-79C2F18E12FB}"/>
              </a:ext>
            </a:extLst>
          </p:cNvPr>
          <p:cNvSpPr/>
          <p:nvPr/>
        </p:nvSpPr>
        <p:spPr>
          <a:xfrm>
            <a:off x="8439665" y="1865870"/>
            <a:ext cx="2273643" cy="1915298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Skipping down a few levels…</a:t>
            </a:r>
          </a:p>
        </p:txBody>
      </p:sp>
    </p:spTree>
    <p:extLst>
      <p:ext uri="{BB962C8B-B14F-4D97-AF65-F5344CB8AC3E}">
        <p14:creationId xmlns:p14="http://schemas.microsoft.com/office/powerpoint/2010/main" val="13391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CDAF-B0CB-6B95-8833-1ADD944B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1A406-36AB-4F3F-2F8A-C5992C6A5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Viewpoints provide the connectivity between multiple “Shared Data Models” , data standards, and internal representations</a:t>
            </a:r>
          </a:p>
          <a:p>
            <a:r>
              <a:rPr lang="en-US" dirty="0"/>
              <a:t>We have started work on both foundational semantic concepts and viewpoint representation</a:t>
            </a:r>
          </a:p>
          <a:p>
            <a:r>
              <a:rPr lang="en-US" dirty="0"/>
              <a:t>Defining viewpoints requires specific “meta relationships”, it is more about understanding in context rather than inferring new knowledge</a:t>
            </a:r>
          </a:p>
          <a:p>
            <a:r>
              <a:rPr lang="en-US" dirty="0"/>
              <a:t>The challenge – making semantic concepts understandable and relevant to a stakeholder’s context</a:t>
            </a:r>
          </a:p>
          <a:p>
            <a:r>
              <a:rPr lang="en-US" dirty="0"/>
              <a:t>However, it is not ready for standardization – we would like a coalition to develop and validate the approach</a:t>
            </a:r>
          </a:p>
          <a:p>
            <a:r>
              <a:rPr lang="en-US" dirty="0"/>
              <a:t>Then move to standardization</a:t>
            </a:r>
          </a:p>
          <a:p>
            <a:endParaRPr lang="en-US" dirty="0"/>
          </a:p>
          <a:p>
            <a:r>
              <a:rPr lang="en-US" b="1" i="1" dirty="0"/>
              <a:t>We invite this group to the coalition</a:t>
            </a:r>
          </a:p>
        </p:txBody>
      </p:sp>
    </p:spTree>
    <p:extLst>
      <p:ext uri="{BB962C8B-B14F-4D97-AF65-F5344CB8AC3E}">
        <p14:creationId xmlns:p14="http://schemas.microsoft.com/office/powerpoint/2010/main" val="330215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6EBC-CB6F-439C-AADC-20CF9178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MDMI, as an integration technology, depends on consistent and unique meaning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10FE7-43A4-41DE-8FB5-F026ED2E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3" y="3593127"/>
            <a:ext cx="9572625" cy="207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58F6A-AB7B-4CC5-821A-CAE2D6A4526C}"/>
              </a:ext>
            </a:extLst>
          </p:cNvPr>
          <p:cNvSpPr txBox="1"/>
          <p:nvPr/>
        </p:nvSpPr>
        <p:spPr>
          <a:xfrm>
            <a:off x="7843988" y="3276855"/>
            <a:ext cx="25699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MDMI Business Element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F92DA714-22B9-4B5A-87F4-8E69518E08A5}"/>
              </a:ext>
            </a:extLst>
          </p:cNvPr>
          <p:cNvSpPr/>
          <p:nvPr/>
        </p:nvSpPr>
        <p:spPr>
          <a:xfrm rot="10800000">
            <a:off x="8421383" y="3787114"/>
            <a:ext cx="707572" cy="9883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D7753996-281F-4D43-9DA0-45BCC1072708}"/>
              </a:ext>
            </a:extLst>
          </p:cNvPr>
          <p:cNvSpPr/>
          <p:nvPr/>
        </p:nvSpPr>
        <p:spPr>
          <a:xfrm>
            <a:off x="2893142" y="1986818"/>
            <a:ext cx="4386942" cy="1343096"/>
          </a:xfrm>
          <a:prstGeom prst="cloudCallout">
            <a:avLst>
              <a:gd name="adj1" fmla="val 64279"/>
              <a:gd name="adj2" fmla="val 102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“Simple” question: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305810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DB96-BC00-4B72-84BB-4EC8080E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MDMI Business Elements are defined by a “path” through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7EC6B-D7A8-4D9E-BC00-77427DE2E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909860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MDMI uses the model as a reference for meaning, not to enable inference of actual data.</a:t>
            </a:r>
          </a:p>
          <a:p>
            <a:r>
              <a:rPr lang="en-US" dirty="0"/>
              <a:t>Given a starting point, a class in the model, a “path” through that model, including relationships and constraints, ends in a particular value</a:t>
            </a:r>
          </a:p>
          <a:p>
            <a:r>
              <a:rPr lang="en-US" dirty="0"/>
              <a:t>That path fully and uniquely defines a business elements meaning, it “flattens” the property in a context</a:t>
            </a:r>
          </a:p>
          <a:p>
            <a:r>
              <a:rPr lang="en-US" dirty="0"/>
              <a:t>In a viewpoint, a path is like an OWL property chain, but the “chain” may be constrained at each “hop” constrained based on types and restrictions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1E715-2348-36E0-0161-9F8743DE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63" y="3997212"/>
            <a:ext cx="4891859" cy="27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08B4D-34E4-4727-AE0F-DB9CDBA6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43" y="32174"/>
            <a:ext cx="7085714" cy="679365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9779D38-DC7E-4878-9800-BAF798E2E882}"/>
              </a:ext>
            </a:extLst>
          </p:cNvPr>
          <p:cNvSpPr/>
          <p:nvPr/>
        </p:nvSpPr>
        <p:spPr>
          <a:xfrm rot="1130645">
            <a:off x="1081548" y="5751868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Starting point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E91BCE-9EDF-4FA2-8AA0-4B578CD80DAF}"/>
              </a:ext>
            </a:extLst>
          </p:cNvPr>
          <p:cNvSpPr/>
          <p:nvPr/>
        </p:nvSpPr>
        <p:spPr>
          <a:xfrm rot="2803657">
            <a:off x="4123009" y="1420760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Step 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C70FC2-B238-42A9-95B2-0F299FA87212}"/>
              </a:ext>
            </a:extLst>
          </p:cNvPr>
          <p:cNvSpPr/>
          <p:nvPr/>
        </p:nvSpPr>
        <p:spPr>
          <a:xfrm rot="18310652">
            <a:off x="4953835" y="4407693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Step 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1966D8-B000-40EF-9E15-52DA8CB6D2F2}"/>
              </a:ext>
            </a:extLst>
          </p:cNvPr>
          <p:cNvSpPr/>
          <p:nvPr/>
        </p:nvSpPr>
        <p:spPr>
          <a:xfrm rot="18310652">
            <a:off x="6338525" y="4407692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Step 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7532D9-BCB3-4AFE-AB2E-0F52C1486268}"/>
              </a:ext>
            </a:extLst>
          </p:cNvPr>
          <p:cNvSpPr/>
          <p:nvPr/>
        </p:nvSpPr>
        <p:spPr>
          <a:xfrm rot="18310652">
            <a:off x="6758692" y="913054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Step 5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4C33E72-76AB-427C-B3B6-7E87DFFE7044}"/>
              </a:ext>
            </a:extLst>
          </p:cNvPr>
          <p:cNvSpPr/>
          <p:nvPr/>
        </p:nvSpPr>
        <p:spPr>
          <a:xfrm rot="18310652">
            <a:off x="7236938" y="4534114"/>
            <a:ext cx="1622323" cy="55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Step 4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2FD1A8ED-A00F-46F2-BA8A-BC292438E3F4}"/>
              </a:ext>
            </a:extLst>
          </p:cNvPr>
          <p:cNvSpPr/>
          <p:nvPr/>
        </p:nvSpPr>
        <p:spPr>
          <a:xfrm>
            <a:off x="9326963" y="523451"/>
            <a:ext cx="1524000" cy="78658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A4DBB-673F-41DB-8580-346D2291E0B7}"/>
              </a:ext>
            </a:extLst>
          </p:cNvPr>
          <p:cNvSpPr txBox="1"/>
          <p:nvPr/>
        </p:nvSpPr>
        <p:spPr>
          <a:xfrm>
            <a:off x="219997" y="308281"/>
            <a:ext cx="467646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VitalSignObservationAuthorName</a:t>
            </a:r>
            <a:endParaRPr lang="en-US" sz="2400" dirty="0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9F316CFE-7C81-40CA-9B98-55FCF0329BD2}"/>
              </a:ext>
            </a:extLst>
          </p:cNvPr>
          <p:cNvSpPr/>
          <p:nvPr/>
        </p:nvSpPr>
        <p:spPr>
          <a:xfrm>
            <a:off x="9638857" y="3429000"/>
            <a:ext cx="2333146" cy="259817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Making this tractable and understandable is the next challenge…</a:t>
            </a:r>
          </a:p>
        </p:txBody>
      </p:sp>
    </p:spTree>
    <p:extLst>
      <p:ext uri="{BB962C8B-B14F-4D97-AF65-F5344CB8AC3E}">
        <p14:creationId xmlns:p14="http://schemas.microsoft.com/office/powerpoint/2010/main" val="873912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D4A3E-1021-474E-AFB9-6F6D02CD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Message models are great, but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178809-B3DC-4AE7-9CA7-DFE740F6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811" y="2228003"/>
            <a:ext cx="5194769" cy="41017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Why data models are great</a:t>
            </a:r>
          </a:p>
          <a:p>
            <a:pPr lvl="1"/>
            <a:r>
              <a:rPr lang="en-US" dirty="0"/>
              <a:t>Clinical data models provide the information needed for a particular purpose, community, process, technology, application, or situation</a:t>
            </a:r>
          </a:p>
          <a:p>
            <a:pPr lvl="1"/>
            <a:r>
              <a:rPr lang="en-US" dirty="0"/>
              <a:t>The data is </a:t>
            </a:r>
            <a:r>
              <a:rPr lang="en-US" u="sng" dirty="0"/>
              <a:t>in context of </a:t>
            </a:r>
            <a:r>
              <a:rPr lang="en-US" dirty="0"/>
              <a:t>and </a:t>
            </a:r>
            <a:r>
              <a:rPr lang="en-US" u="sng" dirty="0"/>
              <a:t>limited to </a:t>
            </a:r>
            <a:r>
              <a:rPr lang="en-US" dirty="0"/>
              <a:t>this purpose in terms appropriate for that context</a:t>
            </a:r>
          </a:p>
          <a:p>
            <a:pPr lvl="1"/>
            <a:r>
              <a:rPr lang="en-US" dirty="0"/>
              <a:t>Terminology is specific to the purpose</a:t>
            </a:r>
          </a:p>
          <a:p>
            <a:pPr lvl="1"/>
            <a:r>
              <a:rPr lang="en-US" dirty="0"/>
              <a:t>It is clear how to implement an application using the data</a:t>
            </a:r>
          </a:p>
          <a:p>
            <a:r>
              <a:rPr lang="en-US" dirty="0"/>
              <a:t>The problem is</a:t>
            </a:r>
          </a:p>
          <a:p>
            <a:pPr lvl="1"/>
            <a:r>
              <a:rPr lang="en-US" dirty="0"/>
              <a:t>It is not appropriate for a different particular purpose, community, process, technology, application, or situation</a:t>
            </a:r>
          </a:p>
          <a:p>
            <a:pPr lvl="1"/>
            <a:r>
              <a:rPr lang="en-US" dirty="0"/>
              <a:t>Each will use a different data model, terminology, structure and/or technology</a:t>
            </a:r>
          </a:p>
          <a:p>
            <a:pPr lvl="1"/>
            <a:r>
              <a:rPr lang="en-US" dirty="0"/>
              <a:t>You can’t easily integrate or reuse data</a:t>
            </a:r>
          </a:p>
          <a:p>
            <a:r>
              <a:rPr lang="en-US" dirty="0"/>
              <a:t>So, what do we (mostly) do now</a:t>
            </a:r>
          </a:p>
          <a:p>
            <a:pPr lvl="1"/>
            <a:r>
              <a:rPr lang="en-US" dirty="0"/>
              <a:t>Manual point-point translations</a:t>
            </a:r>
          </a:p>
          <a:p>
            <a:pPr lvl="1"/>
            <a:r>
              <a:rPr lang="en-US" dirty="0"/>
              <a:t>Anti-agile, expensive, slow to develop, costly</a:t>
            </a:r>
          </a:p>
          <a:p>
            <a:pPr lvl="1"/>
            <a:endParaRPr lang="en-US" dirty="0"/>
          </a:p>
        </p:txBody>
      </p:sp>
      <p:pic>
        <p:nvPicPr>
          <p:cNvPr id="1026" name="Picture 2" descr="Describing Electronic Health Records Using XML Schema | Semantic Scholar">
            <a:extLst>
              <a:ext uri="{FF2B5EF4-FFF2-40B4-BE49-F238E27FC236}">
                <a16:creationId xmlns:a16="http://schemas.microsoft.com/office/drawing/2014/main" id="{75A02D31-0E71-646B-2B57-A6FF75AD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50" y="2573987"/>
            <a:ext cx="3542113" cy="30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70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D4A3E-1021-474E-AFB9-6F6D02CD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/ ontology models are great, but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178809-B3DC-4AE7-9CA7-DFE740F60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40" y="2428320"/>
            <a:ext cx="5194769" cy="3332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Why semantic models are great</a:t>
            </a:r>
          </a:p>
          <a:p>
            <a:pPr lvl="1"/>
            <a:r>
              <a:rPr lang="en-US" dirty="0"/>
              <a:t>Clinical concepts are grounded in their fundamental meaning</a:t>
            </a:r>
          </a:p>
          <a:p>
            <a:pPr lvl="1"/>
            <a:r>
              <a:rPr lang="en-US" dirty="0"/>
              <a:t>Concepts build on other concepts</a:t>
            </a:r>
          </a:p>
          <a:p>
            <a:pPr lvl="1"/>
            <a:r>
              <a:rPr lang="en-US" dirty="0"/>
              <a:t>Concepts span across purpose, community, process, technology, application, and situation</a:t>
            </a:r>
          </a:p>
          <a:p>
            <a:r>
              <a:rPr lang="en-US" dirty="0"/>
              <a:t>The problem is</a:t>
            </a:r>
          </a:p>
          <a:p>
            <a:pPr lvl="1"/>
            <a:r>
              <a:rPr lang="en-US" dirty="0"/>
              <a:t>The concepts are not contextualized for the purpose, community, process, technology, application, and situation</a:t>
            </a:r>
          </a:p>
          <a:p>
            <a:pPr lvl="1"/>
            <a:r>
              <a:rPr lang="en-US" dirty="0"/>
              <a:t>The models, by necessity, contain abstractions and general terminology not needed for a specific purpose</a:t>
            </a:r>
          </a:p>
          <a:p>
            <a:pPr lvl="1"/>
            <a:r>
              <a:rPr lang="en-US" dirty="0"/>
              <a:t>Concepts are loosely connected to how we keep our records</a:t>
            </a:r>
          </a:p>
          <a:p>
            <a:pPr lvl="1"/>
            <a:r>
              <a:rPr lang="en-US" dirty="0"/>
              <a:t>So, stakeholders don’t resonate with the semantic models</a:t>
            </a:r>
          </a:p>
          <a:p>
            <a:pPr lvl="1"/>
            <a:r>
              <a:rPr lang="en-US" dirty="0"/>
              <a:t>The general structures may not be appropriate for implementation.</a:t>
            </a:r>
          </a:p>
          <a:p>
            <a:r>
              <a:rPr lang="en-US" dirty="0"/>
              <a:t>We need both; The semantic and data models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B6CF-1DC0-FFFC-6215-BFF80751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7" y="2428320"/>
            <a:ext cx="4352670" cy="32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4DA32-F9FC-4C77-B9B2-0BD801D9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“real world” and records of it get conflated</a:t>
            </a:r>
          </a:p>
        </p:txBody>
      </p:sp>
      <p:pic>
        <p:nvPicPr>
          <p:cNvPr id="9" name="Graphic 8" descr="Thermometer with solid fill">
            <a:extLst>
              <a:ext uri="{FF2B5EF4-FFF2-40B4-BE49-F238E27FC236}">
                <a16:creationId xmlns:a16="http://schemas.microsoft.com/office/drawing/2014/main" id="{9353AF67-4A9A-4781-9CDA-94BF4C9BE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1110" y="244537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40BFB-1F30-4157-B2F8-642BCB5EE05F}"/>
              </a:ext>
            </a:extLst>
          </p:cNvPr>
          <p:cNvSpPr txBox="1"/>
          <p:nvPr/>
        </p:nvSpPr>
        <p:spPr>
          <a:xfrm>
            <a:off x="7782236" y="4310744"/>
            <a:ext cx="344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10:30AM 3/21/2021 John’s body temperature was 101.5 degrees Fahrenheit</a:t>
            </a: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F6A759DC-7936-49BE-BBB7-DA1D8F09495E}"/>
              </a:ext>
            </a:extLst>
          </p:cNvPr>
          <p:cNvSpPr/>
          <p:nvPr/>
        </p:nvSpPr>
        <p:spPr>
          <a:xfrm>
            <a:off x="575894" y="2380064"/>
            <a:ext cx="3331030" cy="293216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u="sng" dirty="0"/>
              <a:t>Health Record</a:t>
            </a:r>
          </a:p>
          <a:p>
            <a:r>
              <a:rPr lang="en-US" dirty="0"/>
              <a:t>Vital sign Observation</a:t>
            </a:r>
          </a:p>
          <a:p>
            <a:r>
              <a:rPr lang="en-US" dirty="0"/>
              <a:t>Patient: John Snow</a:t>
            </a:r>
          </a:p>
          <a:p>
            <a:r>
              <a:rPr lang="en-US" dirty="0"/>
              <a:t>Time: 10:30am 3/21/2010</a:t>
            </a:r>
          </a:p>
          <a:p>
            <a:r>
              <a:rPr lang="en-US" dirty="0"/>
              <a:t>Taken By: Sue Miller</a:t>
            </a:r>
          </a:p>
          <a:p>
            <a:r>
              <a:rPr lang="en-US" dirty="0"/>
              <a:t>Topic: Body Temperature</a:t>
            </a:r>
          </a:p>
          <a:p>
            <a:r>
              <a:rPr lang="en-US" dirty="0"/>
              <a:t>Value: 101.5</a:t>
            </a:r>
          </a:p>
          <a:p>
            <a:r>
              <a:rPr lang="en-US" dirty="0"/>
              <a:t>Unit: DF</a:t>
            </a:r>
          </a:p>
          <a:p>
            <a:r>
              <a:rPr lang="en-US" dirty="0"/>
              <a:t>…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6BE1691D-1C04-430C-8B4A-CD9EECAB6D5B}"/>
              </a:ext>
            </a:extLst>
          </p:cNvPr>
          <p:cNvSpPr/>
          <p:nvPr/>
        </p:nvSpPr>
        <p:spPr>
          <a:xfrm>
            <a:off x="4647148" y="2750176"/>
            <a:ext cx="2808514" cy="14478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Related but not the same thing</a:t>
            </a:r>
          </a:p>
        </p:txBody>
      </p:sp>
      <p:sp>
        <p:nvSpPr>
          <p:cNvPr id="14" name="Wave 13">
            <a:extLst>
              <a:ext uri="{FF2B5EF4-FFF2-40B4-BE49-F238E27FC236}">
                <a16:creationId xmlns:a16="http://schemas.microsoft.com/office/drawing/2014/main" id="{534EC45C-D515-4628-87E4-2303D0BEC21A}"/>
              </a:ext>
            </a:extLst>
          </p:cNvPr>
          <p:cNvSpPr/>
          <p:nvPr/>
        </p:nvSpPr>
        <p:spPr>
          <a:xfrm>
            <a:off x="3701287" y="5103602"/>
            <a:ext cx="4778829" cy="170012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But you can’t understand the data without the real-world concept and you can’t communicate the concept without data</a:t>
            </a:r>
          </a:p>
        </p:txBody>
      </p:sp>
      <p:pic>
        <p:nvPicPr>
          <p:cNvPr id="1026" name="Picture 2" descr="Image result for John Snow Game of Thrones">
            <a:extLst>
              <a:ext uri="{FF2B5EF4-FFF2-40B4-BE49-F238E27FC236}">
                <a16:creationId xmlns:a16="http://schemas.microsoft.com/office/drawing/2014/main" id="{2533FBAE-57C9-456F-9CEC-212A2F31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78" y="2902577"/>
            <a:ext cx="23050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1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7FA5-D35A-229E-B83B-A10002A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failed, as an industry, to do is </a:t>
            </a:r>
            <a:br>
              <a:rPr lang="en-US" dirty="0"/>
            </a:br>
            <a:r>
              <a:rPr lang="en-US" dirty="0"/>
              <a:t>“connect the dots” between real-world concepts and purpose-specific data</a:t>
            </a:r>
          </a:p>
        </p:txBody>
      </p:sp>
      <p:pic>
        <p:nvPicPr>
          <p:cNvPr id="5" name="Picture 2" descr="Describing Electronic Health Records Using XML Schema | Semantic Scholar">
            <a:extLst>
              <a:ext uri="{FF2B5EF4-FFF2-40B4-BE49-F238E27FC236}">
                <a16:creationId xmlns:a16="http://schemas.microsoft.com/office/drawing/2014/main" id="{54319B74-598A-783E-7C29-E8C55952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2" y="2170300"/>
            <a:ext cx="2840720" cy="24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B2B85-D779-5518-5909-EC3889A2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886" y="2081930"/>
            <a:ext cx="3646311" cy="2703112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11EAF74-F3BA-F07A-4505-34493D15D0C1}"/>
              </a:ext>
            </a:extLst>
          </p:cNvPr>
          <p:cNvSpPr/>
          <p:nvPr/>
        </p:nvSpPr>
        <p:spPr>
          <a:xfrm>
            <a:off x="4030462" y="3080529"/>
            <a:ext cx="3542191" cy="4350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66BFF-9EF6-D7E3-5D7D-6C83BCBA25CA}"/>
              </a:ext>
            </a:extLst>
          </p:cNvPr>
          <p:cNvGrpSpPr/>
          <p:nvPr/>
        </p:nvGrpSpPr>
        <p:grpSpPr>
          <a:xfrm>
            <a:off x="4035700" y="3582140"/>
            <a:ext cx="3076949" cy="3147063"/>
            <a:chOff x="4035700" y="3582140"/>
            <a:chExt cx="3076949" cy="3147063"/>
          </a:xfrm>
        </p:grpSpPr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2269ABAC-2F48-5CD6-077B-3E7329CAF79D}"/>
                </a:ext>
              </a:extLst>
            </p:cNvPr>
            <p:cNvSpPr/>
            <p:nvPr/>
          </p:nvSpPr>
          <p:spPr>
            <a:xfrm>
              <a:off x="4884354" y="3582140"/>
              <a:ext cx="2228295" cy="1411549"/>
            </a:xfrm>
            <a:prstGeom prst="cloudCallout">
              <a:avLst>
                <a:gd name="adj1" fmla="val -67048"/>
                <a:gd name="adj2" fmla="val 33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don’t understand the </a:t>
              </a:r>
              <a:r>
                <a:rPr lang="en-US" b="1" i="1" dirty="0"/>
                <a:t>Context</a:t>
              </a:r>
            </a:p>
          </p:txBody>
        </p:sp>
        <p:pic>
          <p:nvPicPr>
            <p:cNvPr id="10" name="Picture 9" descr="Doctor writing">
              <a:extLst>
                <a:ext uri="{FF2B5EF4-FFF2-40B4-BE49-F238E27FC236}">
                  <a16:creationId xmlns:a16="http://schemas.microsoft.com/office/drawing/2014/main" id="{D5A1174A-3DF1-0F1B-B635-592AABFE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35700" y="4385569"/>
              <a:ext cx="848654" cy="234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54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7FA5-D35A-229E-B83B-A10002A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u="sng" dirty="0"/>
              <a:t>viewpoint</a:t>
            </a:r>
            <a:r>
              <a:rPr lang="en-US" dirty="0"/>
              <a:t> is a separate model, a view of concepts </a:t>
            </a:r>
            <a:r>
              <a:rPr lang="en-US" i="1" u="sng" dirty="0"/>
              <a:t>in-context </a:t>
            </a:r>
            <a:r>
              <a:rPr lang="en-US" dirty="0"/>
              <a:t>of the stakeholder’s purpose</a:t>
            </a:r>
          </a:p>
        </p:txBody>
      </p:sp>
      <p:pic>
        <p:nvPicPr>
          <p:cNvPr id="5" name="Picture 2" descr="Describing Electronic Health Records Using XML Schema | Semantic Scholar">
            <a:extLst>
              <a:ext uri="{FF2B5EF4-FFF2-40B4-BE49-F238E27FC236}">
                <a16:creationId xmlns:a16="http://schemas.microsoft.com/office/drawing/2014/main" id="{54319B74-598A-783E-7C29-E8C55952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89" y="3438332"/>
            <a:ext cx="2119049" cy="18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B2B85-D779-5518-5909-EC3889A2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66" y="3038502"/>
            <a:ext cx="3210484" cy="238002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21E03C-A023-D26C-7740-0CDF5F8E58F6}"/>
              </a:ext>
            </a:extLst>
          </p:cNvPr>
          <p:cNvSpPr/>
          <p:nvPr/>
        </p:nvSpPr>
        <p:spPr>
          <a:xfrm>
            <a:off x="4867914" y="3624185"/>
            <a:ext cx="1790337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Stakeholder’s</a:t>
            </a:r>
          </a:p>
          <a:p>
            <a:pPr algn="ctr"/>
            <a:r>
              <a:rPr lang="en-US" sz="1400" dirty="0"/>
              <a:t>Viewpoint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8AEA285-AB87-7DF0-1ADD-9E6199D3D494}"/>
              </a:ext>
            </a:extLst>
          </p:cNvPr>
          <p:cNvSpPr/>
          <p:nvPr/>
        </p:nvSpPr>
        <p:spPr>
          <a:xfrm>
            <a:off x="3646661" y="3931111"/>
            <a:ext cx="1221253" cy="59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E5DFB42-D62F-448A-A68B-31FCB3205049}"/>
              </a:ext>
            </a:extLst>
          </p:cNvPr>
          <p:cNvSpPr/>
          <p:nvPr/>
        </p:nvSpPr>
        <p:spPr>
          <a:xfrm>
            <a:off x="6552395" y="3769094"/>
            <a:ext cx="1406764" cy="91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 view of</a:t>
            </a:r>
          </a:p>
        </p:txBody>
      </p:sp>
      <p:pic>
        <p:nvPicPr>
          <p:cNvPr id="10" name="Picture 9" descr="Doctor writing">
            <a:extLst>
              <a:ext uri="{FF2B5EF4-FFF2-40B4-BE49-F238E27FC236}">
                <a16:creationId xmlns:a16="http://schemas.microsoft.com/office/drawing/2014/main" id="{FFA59244-F540-ADB5-F2CF-D1EFD1FCA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603" y="2108358"/>
            <a:ext cx="1097793" cy="3031653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759A811-093F-0FA0-02E0-26B29F2F3448}"/>
              </a:ext>
            </a:extLst>
          </p:cNvPr>
          <p:cNvSpPr/>
          <p:nvPr/>
        </p:nvSpPr>
        <p:spPr>
          <a:xfrm>
            <a:off x="2435503" y="2313945"/>
            <a:ext cx="2422316" cy="661277"/>
          </a:xfrm>
          <a:prstGeom prst="cloudCallout">
            <a:avLst>
              <a:gd name="adj1" fmla="val -111059"/>
              <a:gd name="adj2" fmla="val -70408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Stakeholder’s context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B787ECEB-BA18-3EB5-7B7E-CA6E26637E2D}"/>
              </a:ext>
            </a:extLst>
          </p:cNvPr>
          <p:cNvSpPr/>
          <p:nvPr/>
        </p:nvSpPr>
        <p:spPr>
          <a:xfrm rot="5400000">
            <a:off x="4911349" y="2650281"/>
            <a:ext cx="1128321" cy="957340"/>
          </a:xfrm>
          <a:prstGeom prst="bentArrow">
            <a:avLst>
              <a:gd name="adj1" fmla="val 25000"/>
              <a:gd name="adj2" fmla="val 20091"/>
              <a:gd name="adj3" fmla="val 25000"/>
              <a:gd name="adj4" fmla="val 4375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9DF15501-317B-72EA-4125-BCD0EEAEAF36}"/>
              </a:ext>
            </a:extLst>
          </p:cNvPr>
          <p:cNvSpPr/>
          <p:nvPr/>
        </p:nvSpPr>
        <p:spPr>
          <a:xfrm rot="5400000" flipH="1">
            <a:off x="3553738" y="4456791"/>
            <a:ext cx="690001" cy="868680"/>
          </a:xfrm>
          <a:prstGeom prst="bentArrow">
            <a:avLst>
              <a:gd name="adj1" fmla="val 25000"/>
              <a:gd name="adj2" fmla="val 33687"/>
              <a:gd name="adj3" fmla="val 25000"/>
              <a:gd name="adj4" fmla="val 4375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95B90FA-E4EC-557D-EF36-D87A3400BD9A}"/>
              </a:ext>
            </a:extLst>
          </p:cNvPr>
          <p:cNvSpPr/>
          <p:nvPr/>
        </p:nvSpPr>
        <p:spPr>
          <a:xfrm>
            <a:off x="3355759" y="5726097"/>
            <a:ext cx="1641081" cy="446735"/>
          </a:xfrm>
          <a:prstGeom prst="wedgeRoundRectCallout">
            <a:avLst>
              <a:gd name="adj1" fmla="val -14882"/>
              <a:gd name="adj2" fmla="val -154108"/>
              <a:gd name="adj3" fmla="val 16667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Technical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79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91B603B5-BF05-4D40-BF55-0F5582D81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89244" y="987366"/>
            <a:ext cx="2757488" cy="1838325"/>
          </a:xfrm>
          <a:prstGeom prst="rect">
            <a:avLst/>
          </a:prstGeom>
          <a:effectLst>
            <a:softEdge rad="203200"/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125122F-8C3D-4841-809D-1319DAA38D44}"/>
              </a:ext>
            </a:extLst>
          </p:cNvPr>
          <p:cNvGrpSpPr/>
          <p:nvPr/>
        </p:nvGrpSpPr>
        <p:grpSpPr>
          <a:xfrm>
            <a:off x="6539081" y="2554692"/>
            <a:ext cx="4699591" cy="4423145"/>
            <a:chOff x="1275906" y="2169041"/>
            <a:chExt cx="4699591" cy="4423145"/>
          </a:xfrm>
          <a:scene3d>
            <a:camera prst="isometricOffAxis2Top"/>
            <a:lightRig rig="threePt" dir="t"/>
          </a:scene3d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CB5EAF-261C-4DBA-A1C9-DF82E77B2F09}"/>
                </a:ext>
              </a:extLst>
            </p:cNvPr>
            <p:cNvSpPr/>
            <p:nvPr/>
          </p:nvSpPr>
          <p:spPr>
            <a:xfrm>
              <a:off x="1275906" y="2169041"/>
              <a:ext cx="4699591" cy="44231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p3d extrusionH="95250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7200" i="1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Concepts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3D307B-2373-4A75-BB9A-BB8B827981C8}"/>
                </a:ext>
              </a:extLst>
            </p:cNvPr>
            <p:cNvSpPr/>
            <p:nvPr/>
          </p:nvSpPr>
          <p:spPr>
            <a:xfrm>
              <a:off x="1360967" y="2254102"/>
              <a:ext cx="4486940" cy="421049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98C0C-44F2-4A5B-8972-14DFAABF6E5F}"/>
              </a:ext>
            </a:extLst>
          </p:cNvPr>
          <p:cNvGrpSpPr/>
          <p:nvPr/>
        </p:nvGrpSpPr>
        <p:grpSpPr>
          <a:xfrm rot="20596351">
            <a:off x="7589882" y="2721261"/>
            <a:ext cx="1297174" cy="1988407"/>
            <a:chOff x="2634376" y="6012871"/>
            <a:chExt cx="1297174" cy="198840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B77D90-2747-4AE2-8A6B-CA24D7CDD41A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8528B463-79DD-4AE5-961E-C5525F3086BD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75DA9F-3EF9-4A1F-952C-5971A6A02B99}"/>
              </a:ext>
            </a:extLst>
          </p:cNvPr>
          <p:cNvGrpSpPr/>
          <p:nvPr/>
        </p:nvGrpSpPr>
        <p:grpSpPr>
          <a:xfrm>
            <a:off x="8240289" y="2923596"/>
            <a:ext cx="1297174" cy="1988407"/>
            <a:chOff x="2634376" y="6012871"/>
            <a:chExt cx="1297174" cy="198840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36F1F3-07AA-4DFA-91E0-D6A10597ADC6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ACC82F78-F484-4D56-9424-8BE81B2951FA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9FFE8-67BE-43C5-878F-45ACC10B907F}"/>
              </a:ext>
            </a:extLst>
          </p:cNvPr>
          <p:cNvGrpSpPr/>
          <p:nvPr/>
        </p:nvGrpSpPr>
        <p:grpSpPr>
          <a:xfrm rot="1678030">
            <a:off x="8735195" y="3115980"/>
            <a:ext cx="1297174" cy="1988407"/>
            <a:chOff x="2634376" y="6012871"/>
            <a:chExt cx="1297174" cy="19884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A71C96-5DE0-4E13-A0FF-2A095E77CFF1}"/>
                </a:ext>
              </a:extLst>
            </p:cNvPr>
            <p:cNvSpPr/>
            <p:nvPr/>
          </p:nvSpPr>
          <p:spPr>
            <a:xfrm>
              <a:off x="2634376" y="7370182"/>
              <a:ext cx="1297173" cy="631096"/>
            </a:xfrm>
            <a:prstGeom prst="ellipse">
              <a:avLst/>
            </a:prstGeom>
            <a:solidFill>
              <a:schemeClr val="accent4">
                <a:alpha val="28000"/>
              </a:schemeClr>
            </a:solidFill>
            <a:ln cap="flat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33AE459C-C8D7-478F-8430-0DCA81ECA520}"/>
                </a:ext>
              </a:extLst>
            </p:cNvPr>
            <p:cNvSpPr/>
            <p:nvPr/>
          </p:nvSpPr>
          <p:spPr>
            <a:xfrm>
              <a:off x="2634377" y="6012871"/>
              <a:ext cx="1297173" cy="1722474"/>
            </a:xfrm>
            <a:prstGeom prst="trapezoid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D73CE9A-270E-4675-9DA3-9E82F9DF1038}"/>
              </a:ext>
            </a:extLst>
          </p:cNvPr>
          <p:cNvSpPr/>
          <p:nvPr/>
        </p:nvSpPr>
        <p:spPr>
          <a:xfrm>
            <a:off x="7257647" y="1903615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Clinical</a:t>
            </a:r>
          </a:p>
          <a:p>
            <a:pPr algn="ctr"/>
            <a:r>
              <a:rPr lang="en-US" sz="1400" dirty="0"/>
              <a:t>Viewpoint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4B28E0-F005-4CD5-A0FC-E83FF377DA86}"/>
              </a:ext>
            </a:extLst>
          </p:cNvPr>
          <p:cNvSpPr/>
          <p:nvPr/>
        </p:nvSpPr>
        <p:spPr>
          <a:xfrm>
            <a:off x="8164230" y="2303859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Guideline</a:t>
            </a:r>
          </a:p>
          <a:p>
            <a:pPr algn="ctr"/>
            <a:r>
              <a:rPr lang="en-US" sz="1400" dirty="0"/>
              <a:t>Viewpoint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CA1BEA-D925-4BA8-B9A7-B63797DF16D7}"/>
              </a:ext>
            </a:extLst>
          </p:cNvPr>
          <p:cNvSpPr/>
          <p:nvPr/>
        </p:nvSpPr>
        <p:spPr>
          <a:xfrm>
            <a:off x="9184366" y="2672840"/>
            <a:ext cx="1406764" cy="985086"/>
          </a:xfrm>
          <a:prstGeom prst="ellipse">
            <a:avLst/>
          </a:prstGeom>
          <a:scene3d>
            <a:camera prst="isometricTopUp"/>
            <a:lightRig rig="threePt" dir="t"/>
          </a:scene3d>
          <a:sp3d extrusionH="88900">
            <a:bevelT prst="angle"/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HIT Viewpoint</a:t>
            </a:r>
          </a:p>
        </p:txBody>
      </p:sp>
      <p:pic>
        <p:nvPicPr>
          <p:cNvPr id="19" name="Picture 18" descr="Doctor writing">
            <a:extLst>
              <a:ext uri="{FF2B5EF4-FFF2-40B4-BE49-F238E27FC236}">
                <a16:creationId xmlns:a16="http://schemas.microsoft.com/office/drawing/2014/main" id="{AABB4540-8A9E-4C12-BDE5-37B85A899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69443" y="1906517"/>
            <a:ext cx="1097793" cy="30316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CC6CF5-0699-42A0-BCAC-760AC0FFD9F7}"/>
              </a:ext>
            </a:extLst>
          </p:cNvPr>
          <p:cNvSpPr/>
          <p:nvPr/>
        </p:nvSpPr>
        <p:spPr>
          <a:xfrm>
            <a:off x="7245451" y="3503585"/>
            <a:ext cx="254088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i="1" dirty="0">
                <a:ln/>
                <a:solidFill>
                  <a:schemeClr val="bg2">
                    <a:lumMod val="50000"/>
                  </a:schemeClr>
                </a:solidFill>
              </a:rPr>
              <a:t>Viewpoint </a:t>
            </a:r>
          </a:p>
          <a:p>
            <a:pPr algn="ctr"/>
            <a:r>
              <a:rPr lang="en-US" sz="3200" b="1" i="1" dirty="0">
                <a:ln/>
                <a:solidFill>
                  <a:schemeClr val="bg2">
                    <a:lumMod val="50000"/>
                  </a:schemeClr>
                </a:solidFill>
              </a:rPr>
              <a:t>Relationships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C8CCBED-DE43-4547-A42B-98DB2E072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2023" y="3640610"/>
            <a:ext cx="1531167" cy="1456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2BAF6-D1CE-4334-8008-7A038CBE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886F1-723A-45F0-9F70-1C95AD2704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/>
              <a:t>There are many viewpoints representing many context</a:t>
            </a:r>
          </a:p>
          <a:p>
            <a:r>
              <a:rPr lang="en-US" sz="2400" dirty="0"/>
              <a:t>The implicit can be made explicit</a:t>
            </a:r>
          </a:p>
          <a:p>
            <a:r>
              <a:rPr lang="en-US" sz="2400" dirty="0"/>
              <a:t>The concepts that underly healthcare can be formalized, viewpoint terms and concepts related to general terms and concepts</a:t>
            </a:r>
          </a:p>
          <a:p>
            <a:r>
              <a:rPr lang="en-US" sz="2400" dirty="0"/>
              <a:t>We can bind the viewpoint specific vocabulary and situational data elements to these concepts</a:t>
            </a:r>
          </a:p>
          <a:p>
            <a:r>
              <a:rPr lang="en-US" sz="2400" dirty="0"/>
              <a:t>Resulting in</a:t>
            </a:r>
          </a:p>
          <a:p>
            <a:pPr lvl="1"/>
            <a:r>
              <a:rPr lang="en-US" sz="2000" dirty="0"/>
              <a:t>The situation specific vocabulary and data being precisely defined and expressible in natural language</a:t>
            </a:r>
          </a:p>
          <a:p>
            <a:pPr lvl="2"/>
            <a:r>
              <a:rPr lang="en-US" sz="1600" dirty="0"/>
              <a:t>increasing understanding and reducing risk</a:t>
            </a:r>
          </a:p>
          <a:p>
            <a:pPr lvl="1"/>
            <a:r>
              <a:rPr lang="en-US" sz="2000" dirty="0"/>
              <a:t>That the data connections among and between HIT, guidelines, and clinicians caring for patients can be automated</a:t>
            </a:r>
          </a:p>
          <a:p>
            <a:pPr lvl="2"/>
            <a:r>
              <a:rPr lang="en-US" sz="1600" dirty="0"/>
              <a:t>Reducing time, cost, and risk of integration</a:t>
            </a:r>
          </a:p>
        </p:txBody>
      </p:sp>
    </p:spTree>
    <p:extLst>
      <p:ext uri="{BB962C8B-B14F-4D97-AF65-F5344CB8AC3E}">
        <p14:creationId xmlns:p14="http://schemas.microsoft.com/office/powerpoint/2010/main" val="128622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B484-CEC3-7317-6AF2-D4EC5D2E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viewpoint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4417A-91F9-AF13-5D59-6682B69567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Limiting concepts relevant to the context</a:t>
            </a:r>
          </a:p>
          <a:p>
            <a:pPr lvl="1"/>
            <a:r>
              <a:rPr lang="en-US" dirty="0"/>
              <a:t>I just need the vital signs right now</a:t>
            </a:r>
          </a:p>
          <a:p>
            <a:r>
              <a:rPr lang="en-US" dirty="0"/>
              <a:t>Using the terminology of the stakeholder</a:t>
            </a:r>
          </a:p>
          <a:p>
            <a:pPr lvl="1"/>
            <a:r>
              <a:rPr lang="en-US" dirty="0"/>
              <a:t>Let's just call blood pressure “BP”</a:t>
            </a:r>
          </a:p>
          <a:p>
            <a:r>
              <a:rPr lang="en-US" dirty="0"/>
              <a:t>Qualifying concept as needed in the context</a:t>
            </a:r>
          </a:p>
          <a:p>
            <a:pPr lvl="1"/>
            <a:r>
              <a:rPr lang="en-US" dirty="0"/>
              <a:t>By BP I mean Arterial blood pressure at rest sampled twice over the last 15 minutes</a:t>
            </a:r>
          </a:p>
          <a:p>
            <a:r>
              <a:rPr lang="en-US" dirty="0"/>
              <a:t>“Flattening” uninteresting relationships or abstractions</a:t>
            </a:r>
          </a:p>
          <a:p>
            <a:pPr lvl="1"/>
            <a:r>
              <a:rPr lang="en-US" dirty="0"/>
              <a:t>Directly related to the current visit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81205-766F-6D4E-2F5F-CB0C7047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7" y="2071059"/>
            <a:ext cx="5065634" cy="39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E6BA-CE62-4A10-9649-9AA0A5E5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739"/>
          </a:xfrm>
        </p:spPr>
        <p:txBody>
          <a:bodyPr/>
          <a:lstStyle/>
          <a:p>
            <a:r>
              <a:rPr lang="en-US" dirty="0"/>
              <a:t>Example of a qualified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5250-436D-43B2-8AEE-8D1B09202E13}"/>
              </a:ext>
            </a:extLst>
          </p:cNvPr>
          <p:cNvSpPr txBox="1"/>
          <p:nvPr/>
        </p:nvSpPr>
        <p:spPr>
          <a:xfrm>
            <a:off x="5200650" y="1402715"/>
            <a:ext cx="6591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Blood pressure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r>
              <a:rPr lang="en-US" sz="1800" i="1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force of circulating blood on the walls of the arteries. Blood pressure is taken using two measurements: systolic (measured when the heart beats, when blood pressure is at its highest) and diastolic (measured between heart beats, when blood pressure is at its lowest).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image1.png" descr="Diagram&#10;&#10;Description automatically generated">
            <a:extLst>
              <a:ext uri="{FF2B5EF4-FFF2-40B4-BE49-F238E27FC236}">
                <a16:creationId xmlns:a16="http://schemas.microsoft.com/office/drawing/2014/main" id="{BBFB1058-0814-4E9A-B723-1460EF790FB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13368" y="3157041"/>
            <a:ext cx="7713248" cy="3335834"/>
          </a:xfrm>
          <a:prstGeom prst="rect">
            <a:avLst/>
          </a:prstGeom>
          <a:ln/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79877D4A-07AD-4B9A-A8B1-48DCD0D9C744}"/>
              </a:ext>
            </a:extLst>
          </p:cNvPr>
          <p:cNvSpPr/>
          <p:nvPr/>
        </p:nvSpPr>
        <p:spPr>
          <a:xfrm flipV="1">
            <a:off x="1465384" y="3821724"/>
            <a:ext cx="1230923" cy="13129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6EA7-D43E-4971-A448-62C6773FB2E4}"/>
              </a:ext>
            </a:extLst>
          </p:cNvPr>
          <p:cNvSpPr txBox="1"/>
          <p:nvPr/>
        </p:nvSpPr>
        <p:spPr>
          <a:xfrm>
            <a:off x="757874" y="2806061"/>
            <a:ext cx="186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“</a:t>
            </a:r>
            <a:r>
              <a:rPr lang="en-US" sz="2000" b="1" i="1" dirty="0"/>
              <a:t>BP</a:t>
            </a:r>
            <a:r>
              <a:rPr lang="en-US" sz="2000" i="1" dirty="0"/>
              <a:t>” is </a:t>
            </a:r>
          </a:p>
          <a:p>
            <a:pPr algn="ctr"/>
            <a:r>
              <a:rPr lang="en-US" sz="2000" i="1" dirty="0"/>
              <a:t>blood pressure </a:t>
            </a:r>
          </a:p>
          <a:p>
            <a:pPr algn="ctr"/>
            <a:r>
              <a:rPr lang="en-US" sz="2000" i="1" u="sng" dirty="0"/>
              <a:t>Qualified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86CFE9-35E2-1681-8580-E8D4410FD148}"/>
              </a:ext>
            </a:extLst>
          </p:cNvPr>
          <p:cNvSpPr/>
          <p:nvPr/>
        </p:nvSpPr>
        <p:spPr>
          <a:xfrm>
            <a:off x="2251855" y="1441811"/>
            <a:ext cx="2645545" cy="611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 concept</a:t>
            </a:r>
          </a:p>
        </p:txBody>
      </p:sp>
    </p:spTree>
    <p:extLst>
      <p:ext uri="{BB962C8B-B14F-4D97-AF65-F5344CB8AC3E}">
        <p14:creationId xmlns:p14="http://schemas.microsoft.com/office/powerpoint/2010/main" val="401355139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{9B2642F8-CDAD-4E7D-96E4-0E760391AD77}tf67061901_win32</Template>
  <TotalTime>485</TotalTime>
  <Words>1056</Words>
  <Application>Microsoft Office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Concepts for Healthcare Information Sharing</vt:lpstr>
      <vt:lpstr>Data &amp; Message models are great, but</vt:lpstr>
      <vt:lpstr>Semantic / ontology models are great, but</vt:lpstr>
      <vt:lpstr>The “real world” and records of it get conflated</vt:lpstr>
      <vt:lpstr>What we have failed, as an industry, to do is  “connect the dots” between real-world concepts and purpose-specific data</vt:lpstr>
      <vt:lpstr>a viewpoint is a separate model, a view of concepts in-context of the stakeholder’s purpose</vt:lpstr>
      <vt:lpstr>Our Proposition</vt:lpstr>
      <vt:lpstr>What is in the viewpoint model?</vt:lpstr>
      <vt:lpstr>Example of a qualified concept</vt:lpstr>
      <vt:lpstr>Connecting to real systems</vt:lpstr>
      <vt:lpstr>Approach to solution</vt:lpstr>
      <vt:lpstr>The “Ontic” / “Epistemic” Partition</vt:lpstr>
      <vt:lpstr>Linking to domain Concepts</vt:lpstr>
      <vt:lpstr>What to do?</vt:lpstr>
      <vt:lpstr>MDMI, as an integration technology, depends on consistent and unique meaning</vt:lpstr>
      <vt:lpstr>MDMI Business Elements are defined by a “path” through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Concepts for Healthcare Information Sharing</dc:title>
  <dc:creator>Cory Casanave</dc:creator>
  <cp:lastModifiedBy>Cory Casanave</cp:lastModifiedBy>
  <cp:revision>35</cp:revision>
  <dcterms:created xsi:type="dcterms:W3CDTF">2021-03-21T19:55:56Z</dcterms:created>
  <dcterms:modified xsi:type="dcterms:W3CDTF">2022-12-09T14:57:31Z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